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50" r:id="rId5"/>
  </p:sldMasterIdLst>
  <p:notesMasterIdLst>
    <p:notesMasterId r:id="rId7"/>
  </p:notesMasterIdLst>
  <p:handoutMasterIdLst>
    <p:handoutMasterId r:id="rId8"/>
  </p:handoutMasterIdLst>
  <p:sldIdLst>
    <p:sldId id="414" r:id="rId6"/>
  </p:sldIdLst>
  <p:sldSz cx="9144000" cy="6858000" type="screen4x3"/>
  <p:notesSz cx="7315200" cy="9601200"/>
  <p:defaultTextStyle>
    <a:defPPr>
      <a:defRPr lang="en-US"/>
    </a:defPPr>
    <a:lvl1pPr algn="ctr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ctr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ctr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ctr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ctr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894">
          <p15:clr>
            <a:srgbClr val="A4A3A4"/>
          </p15:clr>
        </p15:guide>
        <p15:guide id="2" pos="174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024" userDrawn="1">
          <p15:clr>
            <a:srgbClr val="A4A3A4"/>
          </p15:clr>
        </p15:guide>
        <p15:guide id="2" pos="2304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51C77"/>
    <a:srgbClr val="FF0000"/>
    <a:srgbClr val="0C2D83"/>
    <a:srgbClr val="DDDDDD"/>
    <a:srgbClr val="C0C0C0"/>
    <a:srgbClr val="008000"/>
    <a:srgbClr val="FFCC00"/>
    <a:srgbClr val="FF9900"/>
    <a:srgbClr val="CC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2787"/>
    <p:restoredTop sz="90500" autoAdjust="0"/>
  </p:normalViewPr>
  <p:slideViewPr>
    <p:cSldViewPr snapToGrid="0">
      <p:cViewPr varScale="1">
        <p:scale>
          <a:sx n="78" d="100"/>
          <a:sy n="78" d="100"/>
        </p:scale>
        <p:origin x="1085" y="62"/>
      </p:cViewPr>
      <p:guideLst>
        <p:guide orient="horz" pos="894"/>
        <p:guide pos="17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napToGrid="0">
      <p:cViewPr>
        <p:scale>
          <a:sx n="110" d="100"/>
          <a:sy n="110" d="100"/>
        </p:scale>
        <p:origin x="2862" y="-534"/>
      </p:cViewPr>
      <p:guideLst>
        <p:guide orient="horz" pos="3024"/>
        <p:guide pos="2304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theme" Target="theme/theme1.xml"/><Relationship Id="rId5" Type="http://schemas.openxmlformats.org/officeDocument/2006/relationships/slideMaster" Target="slideMasters/slideMaster1.xml"/><Relationship Id="rId10" Type="http://schemas.openxmlformats.org/officeDocument/2006/relationships/viewProps" Target="viewProps.xml"/><Relationship Id="rId4" Type="http://schemas.openxmlformats.org/officeDocument/2006/relationships/customXml" Target="../customXml/item4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1"/>
            <a:ext cx="3170583" cy="47546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96101" tIns="48048" rIns="96101" bIns="48048" numCol="1" anchor="t" anchorCtr="0" compatLnSpc="1">
            <a:prstTxWarp prst="textNoShape">
              <a:avLst/>
            </a:prstTxWarp>
          </a:bodyPr>
          <a:lstStyle>
            <a:lvl1pPr algn="l">
              <a:defRPr sz="1200" dirty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294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144618" y="1"/>
            <a:ext cx="3170583" cy="47546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96101" tIns="48048" rIns="96101" bIns="48048" numCol="1" anchor="t" anchorCtr="0" compatLnSpc="1">
            <a:prstTxWarp prst="textNoShape">
              <a:avLst/>
            </a:prstTxWarp>
          </a:bodyPr>
          <a:lstStyle>
            <a:lvl1pPr algn="r">
              <a:defRPr sz="1200" dirty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294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112615"/>
            <a:ext cx="3170583" cy="47546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96101" tIns="48048" rIns="96101" bIns="48048" numCol="1" anchor="b" anchorCtr="0" compatLnSpc="1">
            <a:prstTxWarp prst="textNoShape">
              <a:avLst/>
            </a:prstTxWarp>
          </a:bodyPr>
          <a:lstStyle>
            <a:lvl1pPr algn="l">
              <a:defRPr sz="1200" dirty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294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144618" y="9112615"/>
            <a:ext cx="3170583" cy="47546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96101" tIns="48048" rIns="96101" bIns="48048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73037623-65AE-4C98-967E-BDFBADCB668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980844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583" cy="480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101" tIns="48048" rIns="96101" bIns="48048" numCol="1" anchor="t" anchorCtr="0" compatLnSpc="1">
            <a:prstTxWarp prst="textNoShape">
              <a:avLst/>
            </a:prstTxWarp>
          </a:bodyPr>
          <a:lstStyle>
            <a:lvl1pPr algn="l">
              <a:defRPr sz="1200" dirty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144618" y="0"/>
            <a:ext cx="3170583" cy="480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101" tIns="48048" rIns="96101" bIns="48048" numCol="1" anchor="t" anchorCtr="0" compatLnSpc="1">
            <a:prstTxWarp prst="textNoShape">
              <a:avLst/>
            </a:prstTxWarp>
          </a:bodyPr>
          <a:lstStyle>
            <a:lvl1pPr algn="r">
              <a:defRPr sz="1200" dirty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43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257300" y="719138"/>
            <a:ext cx="4800600" cy="36004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94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75693" y="4561226"/>
            <a:ext cx="5363817" cy="432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101" tIns="48048" rIns="96101" bIns="4804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994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120813"/>
            <a:ext cx="3170583" cy="480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101" tIns="48048" rIns="96101" bIns="48048" numCol="1" anchor="b" anchorCtr="0" compatLnSpc="1">
            <a:prstTxWarp prst="textNoShape">
              <a:avLst/>
            </a:prstTxWarp>
          </a:bodyPr>
          <a:lstStyle>
            <a:lvl1pPr algn="l">
              <a:defRPr sz="1200" dirty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994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144618" y="9120813"/>
            <a:ext cx="3170583" cy="480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101" tIns="48048" rIns="96101" bIns="48048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887CBB89-29FA-490E-BCB3-A9A0EFEF6CE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8262555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Char char="-"/>
            </a:pPr>
            <a:endParaRPr lang="en-US" alt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87CBB89-29FA-490E-BCB3-A9A0EFEF6CE2}" type="slidenum">
              <a:rPr lang="en-US" smtClean="0"/>
              <a:pPr>
                <a:defRPr/>
              </a:pPr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09842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Line 2"/>
          <p:cNvSpPr>
            <a:spLocks noChangeShapeType="1"/>
          </p:cNvSpPr>
          <p:nvPr/>
        </p:nvSpPr>
        <p:spPr bwMode="auto">
          <a:xfrm>
            <a:off x="381000" y="6451600"/>
            <a:ext cx="8382000" cy="0"/>
          </a:xfrm>
          <a:prstGeom prst="line">
            <a:avLst/>
          </a:prstGeom>
          <a:noFill/>
          <a:ln w="57150">
            <a:solidFill>
              <a:srgbClr val="0C2D83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4" name="Text Box 3"/>
          <p:cNvSpPr txBox="1">
            <a:spLocks noChangeArrowheads="1"/>
          </p:cNvSpPr>
          <p:nvPr/>
        </p:nvSpPr>
        <p:spPr bwMode="auto">
          <a:xfrm>
            <a:off x="0" y="1282256"/>
            <a:ext cx="913130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rtl="0" eaLnBrk="0" fontAlgn="base" hangingPunct="0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sz="1600" b="1" i="1" kern="1200" dirty="0" smtClean="0">
                <a:solidFill>
                  <a:schemeClr val="tx1"/>
                </a:solidFill>
                <a:latin typeface="Century Schoolbook" pitchFamily="18" charset="0"/>
                <a:ea typeface="+mn-ea"/>
                <a:cs typeface="+mn-cs"/>
              </a:rPr>
              <a:t>Safeguard Airmen/Guardians</a:t>
            </a:r>
            <a:r>
              <a:rPr lang="en-US" sz="1600" b="1" i="1" kern="1200" baseline="0" dirty="0" smtClean="0">
                <a:solidFill>
                  <a:schemeClr val="tx1"/>
                </a:solidFill>
                <a:latin typeface="Century Schoolbook" pitchFamily="18" charset="0"/>
                <a:ea typeface="+mn-ea"/>
                <a:cs typeface="+mn-cs"/>
              </a:rPr>
              <a:t> - </a:t>
            </a:r>
            <a:r>
              <a:rPr lang="en-US" sz="1600" b="1" i="1" kern="1200" dirty="0" smtClean="0">
                <a:solidFill>
                  <a:schemeClr val="tx1"/>
                </a:solidFill>
                <a:latin typeface="Century Schoolbook" pitchFamily="18" charset="0"/>
                <a:ea typeface="+mn-ea"/>
                <a:cs typeface="+mn-cs"/>
              </a:rPr>
              <a:t>Protect Resources</a:t>
            </a:r>
            <a:r>
              <a:rPr lang="en-US" sz="1600" b="1" i="1" kern="1200" baseline="0" dirty="0" smtClean="0">
                <a:solidFill>
                  <a:schemeClr val="tx1"/>
                </a:solidFill>
                <a:latin typeface="Century Schoolbook" pitchFamily="18" charset="0"/>
                <a:ea typeface="+mn-ea"/>
                <a:cs typeface="+mn-cs"/>
              </a:rPr>
              <a:t> - </a:t>
            </a:r>
            <a:r>
              <a:rPr lang="en-US" sz="1600" b="1" i="1" kern="1200" dirty="0" smtClean="0">
                <a:solidFill>
                  <a:schemeClr val="tx1"/>
                </a:solidFill>
                <a:latin typeface="Century Schoolbook" pitchFamily="18" charset="0"/>
                <a:ea typeface="+mn-ea"/>
                <a:cs typeface="+mn-cs"/>
              </a:rPr>
              <a:t>Preserve Combat Capability</a:t>
            </a:r>
            <a:endParaRPr lang="en-US" sz="1600" b="1" i="1" kern="1200" dirty="0">
              <a:solidFill>
                <a:schemeClr val="tx1"/>
              </a:solidFill>
              <a:latin typeface="Century Schoolbook" pitchFamily="18" charset="0"/>
              <a:ea typeface="+mn-ea"/>
              <a:cs typeface="+mn-cs"/>
            </a:endParaRPr>
          </a:p>
        </p:txBody>
      </p:sp>
      <p:sp>
        <p:nvSpPr>
          <p:cNvPr id="5" name="Line 5"/>
          <p:cNvSpPr>
            <a:spLocks noChangeShapeType="1"/>
          </p:cNvSpPr>
          <p:nvPr/>
        </p:nvSpPr>
        <p:spPr bwMode="auto">
          <a:xfrm>
            <a:off x="381000" y="1231900"/>
            <a:ext cx="8382000" cy="0"/>
          </a:xfrm>
          <a:prstGeom prst="line">
            <a:avLst/>
          </a:prstGeom>
          <a:noFill/>
          <a:ln w="57150">
            <a:solidFill>
              <a:srgbClr val="0C2D83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7" name="Text Box 14"/>
          <p:cNvSpPr txBox="1">
            <a:spLocks noChangeArrowheads="1"/>
          </p:cNvSpPr>
          <p:nvPr/>
        </p:nvSpPr>
        <p:spPr bwMode="auto">
          <a:xfrm>
            <a:off x="628446" y="597599"/>
            <a:ext cx="783631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3600" b="1" i="1" dirty="0"/>
              <a:t>Headquarters U.S. Air </a:t>
            </a:r>
            <a:r>
              <a:rPr lang="en-US" sz="3600" b="1" i="1" dirty="0" smtClean="0"/>
              <a:t>Force Safety</a:t>
            </a:r>
            <a:endParaRPr lang="en-US" sz="3600" b="1" i="1" dirty="0"/>
          </a:p>
        </p:txBody>
      </p:sp>
      <p:sp>
        <p:nvSpPr>
          <p:cNvPr id="50191" name="Rectangle 15"/>
          <p:cNvSpPr>
            <a:spLocks noGrp="1" noChangeArrowheads="1"/>
          </p:cNvSpPr>
          <p:nvPr>
            <p:ph type="ctrTitle"/>
          </p:nvPr>
        </p:nvSpPr>
        <p:spPr>
          <a:xfrm>
            <a:off x="276225" y="1909896"/>
            <a:ext cx="8486775" cy="1600200"/>
          </a:xfrm>
        </p:spPr>
        <p:txBody>
          <a:bodyPr/>
          <a:lstStyle>
            <a:lvl1pPr>
              <a:defRPr sz="4400" i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Rectangle 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r>
              <a:rPr lang="en-US" smtClean="0"/>
              <a:t>As of: </a:t>
            </a:r>
            <a:endParaRPr lang="en-US"/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010912-E2CE-48AA-A87D-296AEA5EED9B}" type="slidenum">
              <a:rPr lang="en-US"/>
              <a:pPr>
                <a:defRPr/>
              </a:pPr>
              <a:t>‹#›</a:t>
            </a:fld>
            <a:endParaRPr lang="en-US" dirty="0">
              <a:solidFill>
                <a:schemeClr val="bg2"/>
              </a:solidFill>
            </a:endParaRPr>
          </a:p>
        </p:txBody>
      </p:sp>
      <p:grpSp>
        <p:nvGrpSpPr>
          <p:cNvPr id="10" name="Group 9"/>
          <p:cNvGrpSpPr/>
          <p:nvPr userDrawn="1"/>
        </p:nvGrpSpPr>
        <p:grpSpPr>
          <a:xfrm>
            <a:off x="278056" y="3455035"/>
            <a:ext cx="3587264" cy="2959523"/>
            <a:chOff x="278056" y="3455035"/>
            <a:chExt cx="3587264" cy="2959523"/>
          </a:xfrm>
        </p:grpSpPr>
        <p:pic>
          <p:nvPicPr>
            <p:cNvPr id="6" name="Picture 13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751646" y="3455035"/>
              <a:ext cx="2640082" cy="26050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" name="TextBox 1"/>
            <p:cNvSpPr txBox="1"/>
            <p:nvPr userDrawn="1"/>
          </p:nvSpPr>
          <p:spPr>
            <a:xfrm>
              <a:off x="278056" y="6014448"/>
              <a:ext cx="358726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solidFill>
                    <a:srgbClr val="0C2D83"/>
                  </a:solidFill>
                  <a:latin typeface="Arial Black" panose="020B0A04020102020204" pitchFamily="34" charset="0"/>
                </a:rPr>
                <a:t>U.S. AIR FORCE SAFETY</a:t>
              </a:r>
              <a:endParaRPr lang="en-US" sz="2000" b="1" dirty="0">
                <a:solidFill>
                  <a:srgbClr val="0C2D83"/>
                </a:solidFill>
                <a:latin typeface="Arial Black" panose="020B0A04020102020204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r>
              <a:rPr lang="en-US" smtClean="0"/>
              <a:t>As of: 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E90D67-2721-4183-9439-2FCA83C5D5CB}" type="slidenum">
              <a:rPr lang="en-US"/>
              <a:pPr>
                <a:defRPr/>
              </a:pPr>
              <a:t>‹#›</a:t>
            </a:fld>
            <a:endParaRPr lang="en-US" dirty="0">
              <a:solidFill>
                <a:schemeClr val="bg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r>
              <a:rPr lang="en-US" smtClean="0"/>
              <a:t>As of: 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FE2D2F-1BB9-425E-85DE-019438D8E30A}" type="slidenum">
              <a:rPr lang="en-US"/>
              <a:pPr>
                <a:defRPr/>
              </a:pPr>
              <a:t>‹#›</a:t>
            </a:fld>
            <a:endParaRPr lang="en-US" dirty="0">
              <a:solidFill>
                <a:schemeClr val="bg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76225" y="1504950"/>
            <a:ext cx="4122738" cy="47434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51363" y="1504950"/>
            <a:ext cx="4122737" cy="47434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r>
              <a:rPr lang="en-US" smtClean="0"/>
              <a:t>As of: 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A2C48C-DFD9-429B-A506-982C68CED80D}" type="slidenum">
              <a:rPr lang="en-US"/>
              <a:pPr>
                <a:defRPr/>
              </a:pPr>
              <a:t>‹#›</a:t>
            </a:fld>
            <a:endParaRPr lang="en-US" dirty="0">
              <a:solidFill>
                <a:schemeClr val="bg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88691" y="72232"/>
            <a:ext cx="7130844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r>
              <a:rPr lang="en-US" smtClean="0"/>
              <a:t>As of: </a:t>
            </a:r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5F7AE1-90CA-47A3-A767-795D6FE77CC9}" type="slidenum">
              <a:rPr lang="en-US"/>
              <a:pPr>
                <a:defRPr/>
              </a:pPr>
              <a:t>‹#›</a:t>
            </a:fld>
            <a:endParaRPr lang="en-US" dirty="0">
              <a:solidFill>
                <a:schemeClr val="bg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r>
              <a:rPr lang="en-US" smtClean="0"/>
              <a:t>As of: 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2041CF-422B-417B-9117-B9900235677C}" type="slidenum">
              <a:rPr lang="en-US"/>
              <a:pPr>
                <a:defRPr/>
              </a:pPr>
              <a:t>‹#›</a:t>
            </a:fld>
            <a:endParaRPr lang="en-US" dirty="0">
              <a:solidFill>
                <a:schemeClr val="bg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r>
              <a:rPr lang="en-US" smtClean="0"/>
              <a:t>As of: 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7B4BF5-D11C-4D5B-A470-105E4D8A7D0F}" type="slidenum">
              <a:rPr lang="en-US"/>
              <a:pPr>
                <a:defRPr/>
              </a:pPr>
              <a:t>‹#›</a:t>
            </a:fld>
            <a:endParaRPr lang="en-US" dirty="0">
              <a:solidFill>
                <a:schemeClr val="bg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r>
              <a:rPr lang="en-US" smtClean="0"/>
              <a:t>As of: 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FC9414-58EC-4C6D-B66F-1C35916380F3}" type="slidenum">
              <a:rPr lang="en-US"/>
              <a:pPr>
                <a:defRPr/>
              </a:pPr>
              <a:t>‹#›</a:t>
            </a:fld>
            <a:endParaRPr lang="en-US" dirty="0">
              <a:solidFill>
                <a:schemeClr val="bg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5545392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357567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6112130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r>
              <a:rPr lang="en-US" smtClean="0"/>
              <a:t>As of: 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AD97B8-8F9A-496C-989F-865136BFE8CB}" type="slidenum">
              <a:rPr lang="en-US"/>
              <a:pPr>
                <a:defRPr/>
              </a:pPr>
              <a:t>‹#›</a:t>
            </a:fld>
            <a:endParaRPr lang="en-US" dirty="0">
              <a:solidFill>
                <a:schemeClr val="bg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5" name="Rectangle 102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0" y="6524625"/>
            <a:ext cx="12192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000" dirty="0">
                <a:solidFill>
                  <a:srgbClr val="969696"/>
                </a:solidFill>
              </a:defRPr>
            </a:lvl1pPr>
          </a:lstStyle>
          <a:p>
            <a:pPr>
              <a:defRPr/>
            </a:pPr>
            <a:r>
              <a:rPr lang="en-US" smtClean="0"/>
              <a:t>As of: </a:t>
            </a:r>
            <a:endParaRPr lang="en-US"/>
          </a:p>
        </p:txBody>
      </p:sp>
      <p:sp>
        <p:nvSpPr>
          <p:cNvPr id="49156" name="Rectangle 102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988300" y="6524625"/>
            <a:ext cx="1143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 baseline="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>
              <a:defRPr/>
            </a:pPr>
            <a:fld id="{B8BB1914-A9F4-41AF-8701-E68223DF257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49157" name="Text Box 1029"/>
          <p:cNvSpPr txBox="1">
            <a:spLocks noChangeArrowheads="1"/>
          </p:cNvSpPr>
          <p:nvPr/>
        </p:nvSpPr>
        <p:spPr bwMode="auto">
          <a:xfrm>
            <a:off x="514869" y="6491288"/>
            <a:ext cx="8147039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rtl="0" eaLnBrk="0" fontAlgn="base" hangingPunct="0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sz="1400" b="1" i="1" kern="1200" dirty="0" smtClean="0">
                <a:solidFill>
                  <a:schemeClr val="tx1"/>
                </a:solidFill>
                <a:latin typeface="Century Schoolbook" pitchFamily="18" charset="0"/>
                <a:ea typeface="+mn-ea"/>
                <a:cs typeface="+mn-cs"/>
              </a:rPr>
              <a:t>Safeguard Airmen/Guardians</a:t>
            </a:r>
            <a:r>
              <a:rPr lang="en-US" sz="1400" b="1" i="1" kern="1200" baseline="0" dirty="0" smtClean="0">
                <a:solidFill>
                  <a:schemeClr val="tx1"/>
                </a:solidFill>
                <a:latin typeface="Century Schoolbook" pitchFamily="18" charset="0"/>
                <a:ea typeface="+mn-ea"/>
                <a:cs typeface="+mn-cs"/>
              </a:rPr>
              <a:t> - </a:t>
            </a:r>
            <a:r>
              <a:rPr lang="en-US" sz="1400" b="1" i="1" kern="1200" dirty="0" smtClean="0">
                <a:solidFill>
                  <a:schemeClr val="tx1"/>
                </a:solidFill>
                <a:latin typeface="Century Schoolbook" pitchFamily="18" charset="0"/>
                <a:ea typeface="+mn-ea"/>
                <a:cs typeface="+mn-cs"/>
              </a:rPr>
              <a:t>Protect Resources</a:t>
            </a:r>
            <a:r>
              <a:rPr lang="en-US" sz="1400" b="1" i="1" kern="1200" baseline="0" dirty="0" smtClean="0">
                <a:solidFill>
                  <a:schemeClr val="tx1"/>
                </a:solidFill>
                <a:latin typeface="Century Schoolbook" pitchFamily="18" charset="0"/>
                <a:ea typeface="+mn-ea"/>
                <a:cs typeface="+mn-cs"/>
              </a:rPr>
              <a:t> - </a:t>
            </a:r>
            <a:r>
              <a:rPr lang="en-US" sz="1400" b="1" i="1" kern="1200" dirty="0" smtClean="0">
                <a:solidFill>
                  <a:schemeClr val="tx1"/>
                </a:solidFill>
                <a:latin typeface="Century Schoolbook" pitchFamily="18" charset="0"/>
                <a:ea typeface="+mn-ea"/>
                <a:cs typeface="+mn-cs"/>
              </a:rPr>
              <a:t>Preserve Combat Capability</a:t>
            </a:r>
            <a:endParaRPr lang="en-US" sz="1400" b="1" i="1" kern="1200" dirty="0">
              <a:solidFill>
                <a:schemeClr val="tx1"/>
              </a:solidFill>
              <a:latin typeface="Century Schoolbook" pitchFamily="18" charset="0"/>
              <a:ea typeface="+mn-ea"/>
              <a:cs typeface="+mn-cs"/>
            </a:endParaRPr>
          </a:p>
        </p:txBody>
      </p:sp>
      <p:sp>
        <p:nvSpPr>
          <p:cNvPr id="1029" name="Rectangle 1030"/>
          <p:cNvSpPr>
            <a:spLocks noGrp="1" noChangeArrowheads="1"/>
          </p:cNvSpPr>
          <p:nvPr>
            <p:ph type="title"/>
          </p:nvPr>
        </p:nvSpPr>
        <p:spPr bwMode="auto">
          <a:xfrm>
            <a:off x="1663700" y="76200"/>
            <a:ext cx="714375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49163" name="Line 1035"/>
          <p:cNvSpPr>
            <a:spLocks noChangeShapeType="1"/>
          </p:cNvSpPr>
          <p:nvPr/>
        </p:nvSpPr>
        <p:spPr bwMode="auto">
          <a:xfrm>
            <a:off x="381000" y="6451600"/>
            <a:ext cx="8382000" cy="0"/>
          </a:xfrm>
          <a:prstGeom prst="line">
            <a:avLst/>
          </a:prstGeom>
          <a:noFill/>
          <a:ln w="57150">
            <a:solidFill>
              <a:srgbClr val="0C2D83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49164" name="Line 1036"/>
          <p:cNvSpPr>
            <a:spLocks noChangeShapeType="1"/>
          </p:cNvSpPr>
          <p:nvPr/>
        </p:nvSpPr>
        <p:spPr bwMode="auto">
          <a:xfrm>
            <a:off x="381000" y="1231900"/>
            <a:ext cx="8382000" cy="0"/>
          </a:xfrm>
          <a:prstGeom prst="line">
            <a:avLst/>
          </a:prstGeom>
          <a:noFill/>
          <a:ln w="57150">
            <a:solidFill>
              <a:srgbClr val="0C2D83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1033" name="Rectangle 1040"/>
          <p:cNvSpPr>
            <a:spLocks noGrp="1" noChangeArrowheads="1"/>
          </p:cNvSpPr>
          <p:nvPr>
            <p:ph type="body" idx="1"/>
          </p:nvPr>
        </p:nvSpPr>
        <p:spPr bwMode="auto">
          <a:xfrm>
            <a:off x="276225" y="1504950"/>
            <a:ext cx="8397875" cy="4743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0"/>
            <a:r>
              <a:rPr lang="en-US" dirty="0" smtClean="0"/>
              <a:t>2nd Bullet</a:t>
            </a:r>
          </a:p>
        </p:txBody>
      </p:sp>
      <p:grpSp>
        <p:nvGrpSpPr>
          <p:cNvPr id="10" name="Group 9"/>
          <p:cNvGrpSpPr/>
          <p:nvPr userDrawn="1"/>
        </p:nvGrpSpPr>
        <p:grpSpPr>
          <a:xfrm>
            <a:off x="309845" y="125115"/>
            <a:ext cx="1387475" cy="1102769"/>
            <a:chOff x="88348" y="3455035"/>
            <a:chExt cx="4004028" cy="3182414"/>
          </a:xfrm>
        </p:grpSpPr>
        <p:pic>
          <p:nvPicPr>
            <p:cNvPr id="11" name="Picture 13"/>
            <p:cNvPicPr>
              <a:picLocks noChangeAspect="1" noChangeArrowheads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751646" y="3455035"/>
              <a:ext cx="2640082" cy="26050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" name="TextBox 11"/>
            <p:cNvSpPr txBox="1"/>
            <p:nvPr userDrawn="1"/>
          </p:nvSpPr>
          <p:spPr>
            <a:xfrm>
              <a:off x="88348" y="6060122"/>
              <a:ext cx="4004028" cy="5773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700" b="1" dirty="0" smtClean="0">
                  <a:solidFill>
                    <a:srgbClr val="0C2D83"/>
                  </a:solidFill>
                  <a:latin typeface="Arial Black" panose="020B0A04020102020204" pitchFamily="34" charset="0"/>
                </a:rPr>
                <a:t>U.S. AIR FORCE SAFETY</a:t>
              </a:r>
              <a:endParaRPr lang="en-US" sz="700" b="1" dirty="0">
                <a:solidFill>
                  <a:srgbClr val="0C2D83"/>
                </a:solidFill>
                <a:latin typeface="Arial Black" panose="020B0A04020102020204" pitchFamily="34" charset="0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1" r:id="rId1"/>
    <p:sldLayoutId id="2147483742" r:id="rId2"/>
    <p:sldLayoutId id="2147483743" r:id="rId3"/>
    <p:sldLayoutId id="2147483744" r:id="rId4"/>
    <p:sldLayoutId id="2147483745" r:id="rId5"/>
    <p:sldLayoutId id="2147483746" r:id="rId6"/>
    <p:sldLayoutId id="2147483747" r:id="rId7"/>
    <p:sldLayoutId id="2147483748" r:id="rId8"/>
    <p:sldLayoutId id="2147483749" r:id="rId9"/>
  </p:sldLayoutIdLst>
  <p:timing>
    <p:tnLst>
      <p:par>
        <p:cTn id="1" dur="indefinite" restart="never" nodeType="tmRoot"/>
      </p:par>
    </p:tnLst>
  </p:timing>
  <p:hf hdr="0" ftr="0" dt="0"/>
  <p:txStyles>
    <p:titleStyle>
      <a:lvl1pPr algn="r" rtl="0" eaLnBrk="0" fontAlgn="base" hangingPunct="0">
        <a:spcBef>
          <a:spcPct val="0"/>
        </a:spcBef>
        <a:spcAft>
          <a:spcPct val="0"/>
        </a:spcAft>
        <a:defRPr sz="3600" b="1" i="1">
          <a:solidFill>
            <a:srgbClr val="151C77"/>
          </a:solidFill>
          <a:latin typeface="+mj-lt"/>
          <a:ea typeface="+mj-ea"/>
          <a:cs typeface="+mj-cs"/>
        </a:defRPr>
      </a:lvl1pPr>
      <a:lvl2pPr algn="r" rtl="0" eaLnBrk="0" fontAlgn="base" hangingPunct="0">
        <a:spcBef>
          <a:spcPct val="0"/>
        </a:spcBef>
        <a:spcAft>
          <a:spcPct val="0"/>
        </a:spcAft>
        <a:defRPr sz="3600" b="1" i="1">
          <a:solidFill>
            <a:srgbClr val="151C77"/>
          </a:solidFill>
          <a:latin typeface="Arial" charset="0"/>
        </a:defRPr>
      </a:lvl2pPr>
      <a:lvl3pPr algn="r" rtl="0" eaLnBrk="0" fontAlgn="base" hangingPunct="0">
        <a:spcBef>
          <a:spcPct val="0"/>
        </a:spcBef>
        <a:spcAft>
          <a:spcPct val="0"/>
        </a:spcAft>
        <a:defRPr sz="3600" b="1" i="1">
          <a:solidFill>
            <a:srgbClr val="151C77"/>
          </a:solidFill>
          <a:latin typeface="Arial" charset="0"/>
        </a:defRPr>
      </a:lvl3pPr>
      <a:lvl4pPr algn="r" rtl="0" eaLnBrk="0" fontAlgn="base" hangingPunct="0">
        <a:spcBef>
          <a:spcPct val="0"/>
        </a:spcBef>
        <a:spcAft>
          <a:spcPct val="0"/>
        </a:spcAft>
        <a:defRPr sz="3600" b="1" i="1">
          <a:solidFill>
            <a:srgbClr val="151C77"/>
          </a:solidFill>
          <a:latin typeface="Arial" charset="0"/>
        </a:defRPr>
      </a:lvl4pPr>
      <a:lvl5pPr algn="r" rtl="0" eaLnBrk="0" fontAlgn="base" hangingPunct="0">
        <a:spcBef>
          <a:spcPct val="0"/>
        </a:spcBef>
        <a:spcAft>
          <a:spcPct val="0"/>
        </a:spcAft>
        <a:defRPr sz="3600" b="1" i="1">
          <a:solidFill>
            <a:srgbClr val="151C77"/>
          </a:solidFill>
          <a:latin typeface="Arial" charset="0"/>
        </a:defRPr>
      </a:lvl5pPr>
      <a:lvl6pPr marL="457200" algn="r" rtl="0" eaLnBrk="0" fontAlgn="base" hangingPunct="0">
        <a:spcBef>
          <a:spcPct val="0"/>
        </a:spcBef>
        <a:spcAft>
          <a:spcPct val="0"/>
        </a:spcAft>
        <a:defRPr sz="3600" b="1" i="1">
          <a:solidFill>
            <a:srgbClr val="151C77"/>
          </a:solidFill>
          <a:latin typeface="Arial" charset="0"/>
        </a:defRPr>
      </a:lvl6pPr>
      <a:lvl7pPr marL="914400" algn="r" rtl="0" eaLnBrk="0" fontAlgn="base" hangingPunct="0">
        <a:spcBef>
          <a:spcPct val="0"/>
        </a:spcBef>
        <a:spcAft>
          <a:spcPct val="0"/>
        </a:spcAft>
        <a:defRPr sz="3600" b="1" i="1">
          <a:solidFill>
            <a:srgbClr val="151C77"/>
          </a:solidFill>
          <a:latin typeface="Arial" charset="0"/>
        </a:defRPr>
      </a:lvl7pPr>
      <a:lvl8pPr marL="1371600" algn="r" rtl="0" eaLnBrk="0" fontAlgn="base" hangingPunct="0">
        <a:spcBef>
          <a:spcPct val="0"/>
        </a:spcBef>
        <a:spcAft>
          <a:spcPct val="0"/>
        </a:spcAft>
        <a:defRPr sz="3600" b="1" i="1">
          <a:solidFill>
            <a:srgbClr val="151C77"/>
          </a:solidFill>
          <a:latin typeface="Arial" charset="0"/>
        </a:defRPr>
      </a:lvl8pPr>
      <a:lvl9pPr marL="1828800" algn="r" rtl="0" eaLnBrk="0" fontAlgn="base" hangingPunct="0">
        <a:spcBef>
          <a:spcPct val="0"/>
        </a:spcBef>
        <a:spcAft>
          <a:spcPct val="0"/>
        </a:spcAft>
        <a:defRPr sz="3600" b="1" i="1">
          <a:solidFill>
            <a:srgbClr val="151C77"/>
          </a:solidFill>
          <a:latin typeface="Arial" charset="0"/>
        </a:defRPr>
      </a:lvl9pPr>
    </p:titleStyle>
    <p:bodyStyle>
      <a:lvl1pPr marL="285750" indent="-285750" algn="l" rtl="0" eaLnBrk="0" fontAlgn="base" hangingPunct="0">
        <a:spcBef>
          <a:spcPct val="50000"/>
        </a:spcBef>
        <a:spcAft>
          <a:spcPct val="0"/>
        </a:spcAft>
        <a:buClr>
          <a:srgbClr val="151C77"/>
        </a:buClr>
        <a:buSzPct val="80000"/>
        <a:buFont typeface="Wingdings" pitchFamily="2" charset="2"/>
        <a:buChar char="n"/>
        <a:defRPr sz="2000" b="1">
          <a:solidFill>
            <a:schemeClr val="tx1"/>
          </a:solidFill>
          <a:latin typeface="+mn-lt"/>
          <a:ea typeface="+mn-ea"/>
          <a:cs typeface="+mn-cs"/>
        </a:defRPr>
      </a:lvl1pPr>
      <a:lvl2pPr marL="688975" indent="-282575" algn="l" rtl="0" eaLnBrk="0" fontAlgn="base" hangingPunct="0">
        <a:spcBef>
          <a:spcPct val="25000"/>
        </a:spcBef>
        <a:spcAft>
          <a:spcPct val="0"/>
        </a:spcAft>
        <a:buClr>
          <a:srgbClr val="151C77"/>
        </a:buClr>
        <a:buSzPct val="80000"/>
        <a:buFont typeface="Wingdings" pitchFamily="2" charset="2"/>
        <a:buChar char="n"/>
        <a:defRPr sz="2000" b="1">
          <a:solidFill>
            <a:schemeClr val="tx1"/>
          </a:solidFill>
          <a:latin typeface="+mn-lt"/>
        </a:defRPr>
      </a:lvl2pPr>
      <a:lvl3pPr marL="1027113" indent="-223838" algn="l" rtl="0" eaLnBrk="0" fontAlgn="base" hangingPunct="0">
        <a:spcBef>
          <a:spcPct val="25000"/>
        </a:spcBef>
        <a:spcAft>
          <a:spcPct val="0"/>
        </a:spcAft>
        <a:buClr>
          <a:srgbClr val="151C77"/>
        </a:buClr>
        <a:buSzPct val="80000"/>
        <a:buFont typeface="Wingdings" pitchFamily="2" charset="2"/>
        <a:buChar char="n"/>
        <a:defRPr sz="2000" b="1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5000"/>
        </a:spcBef>
        <a:spcAft>
          <a:spcPct val="0"/>
        </a:spcAft>
        <a:buClr>
          <a:srgbClr val="151C77"/>
        </a:buClr>
        <a:buSzPct val="80000"/>
        <a:buFont typeface="Wingdings" pitchFamily="2" charset="2"/>
        <a:buChar char="n"/>
        <a:defRPr sz="2000" b="1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003399"/>
        </a:buClr>
        <a:buSzPct val="8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lr>
          <a:srgbClr val="003399"/>
        </a:buClr>
        <a:buSzPct val="8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lr>
          <a:srgbClr val="003399"/>
        </a:buClr>
        <a:buSzPct val="8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lr>
          <a:srgbClr val="003399"/>
        </a:buClr>
        <a:buSzPct val="8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lr>
          <a:srgbClr val="003399"/>
        </a:buClr>
        <a:buSzPct val="8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/>
              <a:t>Non-Privileged </a:t>
            </a:r>
            <a:r>
              <a:rPr lang="en-US" sz="2800" u="sng" dirty="0"/>
              <a:t>Evidence Transfer</a:t>
            </a:r>
            <a:r>
              <a:rPr lang="en-US" sz="2800" dirty="0"/>
              <a:t> and </a:t>
            </a:r>
            <a:r>
              <a:rPr lang="en-US" sz="2800" u="sng" dirty="0"/>
              <a:t>Wreckage Release</a:t>
            </a:r>
            <a:r>
              <a:rPr lang="en-US" sz="2800" dirty="0"/>
              <a:t> from Legal Hold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>
          <a:xfrm>
            <a:off x="7988300" y="6334853"/>
            <a:ext cx="1143000" cy="304800"/>
          </a:xfrm>
        </p:spPr>
        <p:txBody>
          <a:bodyPr/>
          <a:lstStyle/>
          <a:p>
            <a:pPr>
              <a:defRPr/>
            </a:pPr>
            <a:fld id="{C1E90D67-2721-4183-9439-2FCA83C5D5CB}" type="slidenum">
              <a:rPr lang="en-US" smtClean="0"/>
              <a:pPr>
                <a:defRPr/>
              </a:pPr>
              <a:t>1</a:t>
            </a:fld>
            <a:endParaRPr lang="en-US" dirty="0">
              <a:solidFill>
                <a:schemeClr val="bg2"/>
              </a:solidFill>
            </a:endParaRPr>
          </a:p>
        </p:txBody>
      </p:sp>
      <p:cxnSp>
        <p:nvCxnSpPr>
          <p:cNvPr id="5" name="Straight Arrow Connector 4"/>
          <p:cNvCxnSpPr>
            <a:stCxn id="18" idx="3"/>
            <a:endCxn id="20" idx="1"/>
          </p:cNvCxnSpPr>
          <p:nvPr/>
        </p:nvCxnSpPr>
        <p:spPr>
          <a:xfrm flipV="1">
            <a:off x="6895660" y="1672481"/>
            <a:ext cx="616064" cy="2196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Arrow Connector 5"/>
          <p:cNvCxnSpPr>
            <a:stCxn id="30" idx="3"/>
            <a:endCxn id="15" idx="1"/>
          </p:cNvCxnSpPr>
          <p:nvPr/>
        </p:nvCxnSpPr>
        <p:spPr>
          <a:xfrm>
            <a:off x="4844727" y="2341627"/>
            <a:ext cx="660047" cy="195951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>
            <a:stCxn id="30" idx="3"/>
            <a:endCxn id="18" idx="1"/>
          </p:cNvCxnSpPr>
          <p:nvPr/>
        </p:nvCxnSpPr>
        <p:spPr>
          <a:xfrm flipV="1">
            <a:off x="4844727" y="1674677"/>
            <a:ext cx="685459" cy="666950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 rot="18919382">
            <a:off x="4838727" y="1801006"/>
            <a:ext cx="56034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YES</a:t>
            </a:r>
          </a:p>
        </p:txBody>
      </p:sp>
      <p:cxnSp>
        <p:nvCxnSpPr>
          <p:cNvPr id="9" name="Straight Arrow Connector 8"/>
          <p:cNvCxnSpPr>
            <a:stCxn id="51" idx="2"/>
            <a:endCxn id="13" idx="0"/>
          </p:cNvCxnSpPr>
          <p:nvPr/>
        </p:nvCxnSpPr>
        <p:spPr>
          <a:xfrm flipH="1">
            <a:off x="1198821" y="1899267"/>
            <a:ext cx="1" cy="629559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>
            <a:stCxn id="13" idx="2"/>
            <a:endCxn id="14" idx="0"/>
          </p:cNvCxnSpPr>
          <p:nvPr/>
        </p:nvCxnSpPr>
        <p:spPr>
          <a:xfrm>
            <a:off x="1198821" y="3116385"/>
            <a:ext cx="263" cy="419659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>
            <a:off x="1799159" y="3832568"/>
            <a:ext cx="284538" cy="1529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>
            <a:stCxn id="28" idx="2"/>
          </p:cNvCxnSpPr>
          <p:nvPr/>
        </p:nvCxnSpPr>
        <p:spPr>
          <a:xfrm>
            <a:off x="2705183" y="2568664"/>
            <a:ext cx="0" cy="1130849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Flowchart: Process 12"/>
          <p:cNvSpPr/>
          <p:nvPr/>
        </p:nvSpPr>
        <p:spPr>
          <a:xfrm>
            <a:off x="582363" y="2528826"/>
            <a:ext cx="1232916" cy="587559"/>
          </a:xfrm>
          <a:prstGeom prst="flowChartProcess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/>
              <a:t>SIB notifies CA/SEF</a:t>
            </a:r>
          </a:p>
        </p:txBody>
      </p:sp>
      <p:sp>
        <p:nvSpPr>
          <p:cNvPr id="14" name="Flowchart: Process 13"/>
          <p:cNvSpPr/>
          <p:nvPr/>
        </p:nvSpPr>
        <p:spPr>
          <a:xfrm>
            <a:off x="599009" y="3536044"/>
            <a:ext cx="1200150" cy="596107"/>
          </a:xfrm>
          <a:prstGeom prst="flowChartProcess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/>
              <a:t>CA/SEF notifies CA/SJA</a:t>
            </a:r>
          </a:p>
        </p:txBody>
      </p:sp>
      <p:sp>
        <p:nvSpPr>
          <p:cNvPr id="15" name="Flowchart: Process 14"/>
          <p:cNvSpPr/>
          <p:nvPr/>
        </p:nvSpPr>
        <p:spPr>
          <a:xfrm>
            <a:off x="5504774" y="2210494"/>
            <a:ext cx="1386277" cy="654168"/>
          </a:xfrm>
          <a:prstGeom prst="flowChartProcess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/>
              <a:t>Accounting Wing/SJA coordinates with CA/SJA on evidence disposition</a:t>
            </a:r>
          </a:p>
        </p:txBody>
      </p:sp>
      <p:cxnSp>
        <p:nvCxnSpPr>
          <p:cNvPr id="16" name="Straight Connector 15"/>
          <p:cNvCxnSpPr/>
          <p:nvPr/>
        </p:nvCxnSpPr>
        <p:spPr>
          <a:xfrm>
            <a:off x="6151166" y="2862781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3230191" y="2110918"/>
            <a:ext cx="543851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YES</a:t>
            </a:r>
          </a:p>
        </p:txBody>
      </p:sp>
      <p:sp>
        <p:nvSpPr>
          <p:cNvPr id="18" name="Flowchart: Process 17"/>
          <p:cNvSpPr/>
          <p:nvPr/>
        </p:nvSpPr>
        <p:spPr>
          <a:xfrm>
            <a:off x="5530186" y="1303160"/>
            <a:ext cx="1365474" cy="743033"/>
          </a:xfrm>
          <a:prstGeom prst="flowChartProcess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/>
              <a:t>CA/JA </a:t>
            </a:r>
            <a:r>
              <a:rPr lang="en-US" sz="900" dirty="0"/>
              <a:t>provides a POC for evidence transfer, typically AIB legal Advisor</a:t>
            </a:r>
          </a:p>
        </p:txBody>
      </p:sp>
      <p:sp>
        <p:nvSpPr>
          <p:cNvPr id="19" name="Flowchart: Process 18"/>
          <p:cNvSpPr/>
          <p:nvPr/>
        </p:nvSpPr>
        <p:spPr>
          <a:xfrm>
            <a:off x="7486646" y="4843180"/>
            <a:ext cx="1392042" cy="710093"/>
          </a:xfrm>
          <a:prstGeom prst="flowChartProcess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/>
              <a:t>SIB completes Evidence Transfer Memo – </a:t>
            </a:r>
            <a:r>
              <a:rPr lang="en-US" sz="900" dirty="0" smtClean="0"/>
              <a:t>Host </a:t>
            </a:r>
            <a:r>
              <a:rPr lang="en-US" sz="900" dirty="0"/>
              <a:t>Wing/CC signs</a:t>
            </a:r>
          </a:p>
        </p:txBody>
      </p:sp>
      <p:sp>
        <p:nvSpPr>
          <p:cNvPr id="20" name="Flowchart: Process 19"/>
          <p:cNvSpPr/>
          <p:nvPr/>
        </p:nvSpPr>
        <p:spPr>
          <a:xfrm>
            <a:off x="7511724" y="1349550"/>
            <a:ext cx="1392045" cy="645862"/>
          </a:xfrm>
          <a:prstGeom prst="flowChartProcess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/>
              <a:t>SIB completes Evidence Transfer Memo – AIB BP signs</a:t>
            </a:r>
          </a:p>
        </p:txBody>
      </p:sp>
      <p:sp>
        <p:nvSpPr>
          <p:cNvPr id="21" name="Flowchart: Process 20"/>
          <p:cNvSpPr/>
          <p:nvPr/>
        </p:nvSpPr>
        <p:spPr>
          <a:xfrm>
            <a:off x="5497433" y="4062087"/>
            <a:ext cx="1373150" cy="657983"/>
          </a:xfrm>
          <a:prstGeom prst="flowChartProcess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/>
              <a:t>Legal Hold Release Authority is DAF/JA</a:t>
            </a:r>
          </a:p>
        </p:txBody>
      </p:sp>
      <p:sp>
        <p:nvSpPr>
          <p:cNvPr id="22" name="Flowchart: Process 21"/>
          <p:cNvSpPr/>
          <p:nvPr/>
        </p:nvSpPr>
        <p:spPr>
          <a:xfrm>
            <a:off x="5497433" y="5667956"/>
            <a:ext cx="1377725" cy="662129"/>
          </a:xfrm>
          <a:prstGeom prst="flowChartProcess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/>
              <a:t>Legal Hold Release Authority is CA/SJA</a:t>
            </a:r>
          </a:p>
          <a:p>
            <a:pPr algn="ctr"/>
            <a:r>
              <a:rPr lang="en-US" sz="900" dirty="0"/>
              <a:t>(with DAF/JA </a:t>
            </a:r>
            <a:r>
              <a:rPr lang="en-US" sz="900" dirty="0" err="1"/>
              <a:t>coord</a:t>
            </a:r>
            <a:r>
              <a:rPr lang="en-US" sz="900" dirty="0"/>
              <a:t>)</a:t>
            </a:r>
          </a:p>
        </p:txBody>
      </p:sp>
      <p:sp>
        <p:nvSpPr>
          <p:cNvPr id="23" name="Flowchart: Process 22"/>
          <p:cNvSpPr/>
          <p:nvPr/>
        </p:nvSpPr>
        <p:spPr>
          <a:xfrm>
            <a:off x="370009" y="4493928"/>
            <a:ext cx="1401360" cy="1837291"/>
          </a:xfrm>
          <a:prstGeom prst="flowChartProcess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500"/>
          </a:p>
        </p:txBody>
      </p:sp>
      <p:sp>
        <p:nvSpPr>
          <p:cNvPr id="24" name="TextBox 23"/>
          <p:cNvSpPr txBox="1"/>
          <p:nvPr/>
        </p:nvSpPr>
        <p:spPr>
          <a:xfrm>
            <a:off x="674651" y="4523132"/>
            <a:ext cx="740602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LEGEND</a:t>
            </a:r>
          </a:p>
        </p:txBody>
      </p:sp>
      <p:sp>
        <p:nvSpPr>
          <p:cNvPr id="25" name="Rectangle 24"/>
          <p:cNvSpPr/>
          <p:nvPr/>
        </p:nvSpPr>
        <p:spPr>
          <a:xfrm>
            <a:off x="492846" y="4777048"/>
            <a:ext cx="1126067" cy="417441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/>
              <a:t>SIB Responsibility</a:t>
            </a:r>
          </a:p>
        </p:txBody>
      </p:sp>
      <p:sp>
        <p:nvSpPr>
          <p:cNvPr id="26" name="Rectangle 25"/>
          <p:cNvSpPr/>
          <p:nvPr/>
        </p:nvSpPr>
        <p:spPr>
          <a:xfrm>
            <a:off x="494121" y="5320085"/>
            <a:ext cx="1124792" cy="422258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/>
              <a:t>SEF Responsibility</a:t>
            </a:r>
          </a:p>
        </p:txBody>
      </p:sp>
      <p:sp>
        <p:nvSpPr>
          <p:cNvPr id="27" name="Rectangle 26"/>
          <p:cNvSpPr/>
          <p:nvPr/>
        </p:nvSpPr>
        <p:spPr>
          <a:xfrm>
            <a:off x="492794" y="5846487"/>
            <a:ext cx="1126173" cy="422258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/>
              <a:t>JA Responsibility</a:t>
            </a:r>
          </a:p>
        </p:txBody>
      </p:sp>
      <p:sp>
        <p:nvSpPr>
          <p:cNvPr id="28" name="Flowchart: Process 27"/>
          <p:cNvSpPr/>
          <p:nvPr/>
        </p:nvSpPr>
        <p:spPr>
          <a:xfrm>
            <a:off x="2105108" y="2114006"/>
            <a:ext cx="1200150" cy="454658"/>
          </a:xfrm>
          <a:prstGeom prst="flowChartProcess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/>
              <a:t>Will there be an AIB?</a:t>
            </a:r>
          </a:p>
        </p:txBody>
      </p:sp>
      <p:sp>
        <p:nvSpPr>
          <p:cNvPr id="29" name="TextBox 28"/>
          <p:cNvSpPr txBox="1"/>
          <p:nvPr/>
        </p:nvSpPr>
        <p:spPr>
          <a:xfrm rot="16200000">
            <a:off x="2736030" y="2931455"/>
            <a:ext cx="346249" cy="432299"/>
          </a:xfrm>
          <a:prstGeom prst="rect">
            <a:avLst/>
          </a:prstGeom>
          <a:noFill/>
        </p:spPr>
        <p:txBody>
          <a:bodyPr vert="vert" wrap="square" rtlCol="0">
            <a:spAutoFit/>
          </a:bodyPr>
          <a:lstStyle/>
          <a:p>
            <a:r>
              <a:rPr lang="en-US" sz="1050" dirty="0"/>
              <a:t>NO</a:t>
            </a:r>
          </a:p>
        </p:txBody>
      </p:sp>
      <p:sp>
        <p:nvSpPr>
          <p:cNvPr id="30" name="Flowchart: Process 29"/>
          <p:cNvSpPr/>
          <p:nvPr/>
        </p:nvSpPr>
        <p:spPr>
          <a:xfrm>
            <a:off x="3644577" y="2114298"/>
            <a:ext cx="1200150" cy="454658"/>
          </a:xfrm>
          <a:prstGeom prst="flowChartProcess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/>
              <a:t>Has the AIB Convened?</a:t>
            </a:r>
          </a:p>
        </p:txBody>
      </p:sp>
      <p:cxnSp>
        <p:nvCxnSpPr>
          <p:cNvPr id="31" name="Straight Arrow Connector 30"/>
          <p:cNvCxnSpPr>
            <a:stCxn id="28" idx="3"/>
            <a:endCxn id="30" idx="1"/>
          </p:cNvCxnSpPr>
          <p:nvPr/>
        </p:nvCxnSpPr>
        <p:spPr>
          <a:xfrm>
            <a:off x="3305258" y="2341335"/>
            <a:ext cx="339319" cy="292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/>
          <p:cNvSpPr txBox="1"/>
          <p:nvPr/>
        </p:nvSpPr>
        <p:spPr>
          <a:xfrm rot="17286548">
            <a:off x="4945499" y="2399697"/>
            <a:ext cx="346249" cy="463109"/>
          </a:xfrm>
          <a:prstGeom prst="rect">
            <a:avLst/>
          </a:prstGeom>
          <a:noFill/>
        </p:spPr>
        <p:txBody>
          <a:bodyPr vert="vert" wrap="square" rtlCol="0">
            <a:spAutoFit/>
          </a:bodyPr>
          <a:lstStyle/>
          <a:p>
            <a:r>
              <a:rPr lang="en-US" sz="1050" dirty="0"/>
              <a:t>NO</a:t>
            </a:r>
          </a:p>
        </p:txBody>
      </p:sp>
      <p:sp>
        <p:nvSpPr>
          <p:cNvPr id="33" name="Flowchart: Process 32"/>
          <p:cNvSpPr/>
          <p:nvPr/>
        </p:nvSpPr>
        <p:spPr>
          <a:xfrm>
            <a:off x="3605358" y="4843180"/>
            <a:ext cx="1200150" cy="802453"/>
          </a:xfrm>
          <a:prstGeom prst="flowChartProcess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/>
              <a:t>Accounting Wing/SJA coordinates to release from legal hold with </a:t>
            </a:r>
            <a:r>
              <a:rPr lang="en-US" sz="900" dirty="0" smtClean="0"/>
              <a:t>CA/JA</a:t>
            </a:r>
            <a:endParaRPr lang="en-US" sz="900" dirty="0"/>
          </a:p>
        </p:txBody>
      </p:sp>
      <p:sp>
        <p:nvSpPr>
          <p:cNvPr id="34" name="Flowchart: Process 33"/>
          <p:cNvSpPr/>
          <p:nvPr/>
        </p:nvSpPr>
        <p:spPr>
          <a:xfrm>
            <a:off x="7486646" y="2196603"/>
            <a:ext cx="1392045" cy="691493"/>
          </a:xfrm>
          <a:prstGeom prst="flowChartProcess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/>
              <a:t>SIB completes Evidence Transfer Memo – </a:t>
            </a:r>
            <a:r>
              <a:rPr lang="en-US" sz="900" dirty="0" smtClean="0"/>
              <a:t>Host Wing*/</a:t>
            </a:r>
            <a:r>
              <a:rPr lang="en-US" sz="900" dirty="0"/>
              <a:t>SJA signs</a:t>
            </a:r>
          </a:p>
        </p:txBody>
      </p:sp>
      <p:cxnSp>
        <p:nvCxnSpPr>
          <p:cNvPr id="35" name="Straight Arrow Connector 34"/>
          <p:cNvCxnSpPr>
            <a:stCxn id="15" idx="3"/>
            <a:endCxn id="34" idx="1"/>
          </p:cNvCxnSpPr>
          <p:nvPr/>
        </p:nvCxnSpPr>
        <p:spPr>
          <a:xfrm>
            <a:off x="6891051" y="2537578"/>
            <a:ext cx="595595" cy="4772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Flowchart: Process 35"/>
          <p:cNvSpPr/>
          <p:nvPr/>
        </p:nvSpPr>
        <p:spPr>
          <a:xfrm>
            <a:off x="3611208" y="3384872"/>
            <a:ext cx="1200150" cy="642537"/>
          </a:xfrm>
          <a:prstGeom prst="flowChartProcess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/>
              <a:t>Will there be another legal investigation (CDI, ROS, LOD)?</a:t>
            </a:r>
          </a:p>
        </p:txBody>
      </p:sp>
      <p:cxnSp>
        <p:nvCxnSpPr>
          <p:cNvPr id="37" name="Straight Arrow Connector 36"/>
          <p:cNvCxnSpPr>
            <a:stCxn id="36" idx="2"/>
            <a:endCxn id="33" idx="0"/>
          </p:cNvCxnSpPr>
          <p:nvPr/>
        </p:nvCxnSpPr>
        <p:spPr>
          <a:xfrm flipH="1">
            <a:off x="4205433" y="4027409"/>
            <a:ext cx="5850" cy="815771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Arrow Connector 37"/>
          <p:cNvCxnSpPr>
            <a:stCxn id="22" idx="3"/>
            <a:endCxn id="19" idx="1"/>
          </p:cNvCxnSpPr>
          <p:nvPr/>
        </p:nvCxnSpPr>
        <p:spPr>
          <a:xfrm flipV="1">
            <a:off x="6875158" y="5198227"/>
            <a:ext cx="611488" cy="800794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Arrow Connector 38"/>
          <p:cNvCxnSpPr>
            <a:endCxn id="42" idx="1"/>
          </p:cNvCxnSpPr>
          <p:nvPr/>
        </p:nvCxnSpPr>
        <p:spPr>
          <a:xfrm>
            <a:off x="6735097" y="3399021"/>
            <a:ext cx="754820" cy="1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/>
          <p:cNvSpPr txBox="1"/>
          <p:nvPr/>
        </p:nvSpPr>
        <p:spPr>
          <a:xfrm>
            <a:off x="6788648" y="3095582"/>
            <a:ext cx="617078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YES</a:t>
            </a:r>
          </a:p>
        </p:txBody>
      </p:sp>
      <p:sp>
        <p:nvSpPr>
          <p:cNvPr id="41" name="TextBox 40"/>
          <p:cNvSpPr txBox="1"/>
          <p:nvPr/>
        </p:nvSpPr>
        <p:spPr>
          <a:xfrm rot="16200000">
            <a:off x="4274753" y="3958159"/>
            <a:ext cx="346249" cy="505763"/>
          </a:xfrm>
          <a:prstGeom prst="rect">
            <a:avLst/>
          </a:prstGeom>
          <a:noFill/>
        </p:spPr>
        <p:txBody>
          <a:bodyPr vert="vert" wrap="square" rtlCol="0">
            <a:spAutoFit/>
          </a:bodyPr>
          <a:lstStyle/>
          <a:p>
            <a:r>
              <a:rPr lang="en-US" sz="1050" dirty="0"/>
              <a:t>NO</a:t>
            </a:r>
          </a:p>
        </p:txBody>
      </p:sp>
      <p:sp>
        <p:nvSpPr>
          <p:cNvPr id="42" name="Flowchart: Process 41"/>
          <p:cNvSpPr/>
          <p:nvPr/>
        </p:nvSpPr>
        <p:spPr>
          <a:xfrm>
            <a:off x="7489917" y="3043076"/>
            <a:ext cx="1388771" cy="711891"/>
          </a:xfrm>
          <a:prstGeom prst="flowChartProcess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/>
              <a:t>SIB completes </a:t>
            </a:r>
            <a:r>
              <a:rPr lang="en-US" sz="900" dirty="0">
                <a:solidFill>
                  <a:schemeClr val="bg1"/>
                </a:solidFill>
              </a:rPr>
              <a:t>Evidence Transfer Memo – </a:t>
            </a:r>
            <a:r>
              <a:rPr lang="en-US" sz="900" dirty="0" smtClean="0">
                <a:solidFill>
                  <a:schemeClr val="bg1"/>
                </a:solidFill>
              </a:rPr>
              <a:t>Legal </a:t>
            </a:r>
            <a:r>
              <a:rPr lang="en-US" sz="900" dirty="0" err="1" smtClean="0">
                <a:solidFill>
                  <a:schemeClr val="bg1"/>
                </a:solidFill>
              </a:rPr>
              <a:t>Inv</a:t>
            </a:r>
            <a:r>
              <a:rPr lang="en-US" sz="900" dirty="0" smtClean="0">
                <a:solidFill>
                  <a:schemeClr val="bg1"/>
                </a:solidFill>
              </a:rPr>
              <a:t> lead </a:t>
            </a:r>
            <a:r>
              <a:rPr lang="en-US" sz="900" dirty="0">
                <a:solidFill>
                  <a:schemeClr val="bg1"/>
                </a:solidFill>
              </a:rPr>
              <a:t>signs</a:t>
            </a:r>
          </a:p>
        </p:txBody>
      </p:sp>
      <p:cxnSp>
        <p:nvCxnSpPr>
          <p:cNvPr id="43" name="Straight Arrow Connector 42"/>
          <p:cNvCxnSpPr>
            <a:endCxn id="36" idx="1"/>
          </p:cNvCxnSpPr>
          <p:nvPr/>
        </p:nvCxnSpPr>
        <p:spPr>
          <a:xfrm>
            <a:off x="2705183" y="3706140"/>
            <a:ext cx="906025" cy="1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Arrow Connector 44"/>
          <p:cNvCxnSpPr/>
          <p:nvPr/>
        </p:nvCxnSpPr>
        <p:spPr>
          <a:xfrm flipV="1">
            <a:off x="2091207" y="2560397"/>
            <a:ext cx="13901" cy="1272171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/>
          <p:cNvCxnSpPr>
            <a:stCxn id="21" idx="3"/>
            <a:endCxn id="19" idx="1"/>
          </p:cNvCxnSpPr>
          <p:nvPr/>
        </p:nvCxnSpPr>
        <p:spPr>
          <a:xfrm>
            <a:off x="6870583" y="4391079"/>
            <a:ext cx="616063" cy="807148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46"/>
          <p:cNvSpPr txBox="1"/>
          <p:nvPr/>
        </p:nvSpPr>
        <p:spPr>
          <a:xfrm rot="13283965">
            <a:off x="4877122" y="4423670"/>
            <a:ext cx="346249" cy="593663"/>
          </a:xfrm>
          <a:prstGeom prst="rect">
            <a:avLst/>
          </a:prstGeom>
          <a:noFill/>
        </p:spPr>
        <p:txBody>
          <a:bodyPr vert="vert" wrap="square" rtlCol="0">
            <a:spAutoFit/>
          </a:bodyPr>
          <a:lstStyle/>
          <a:p>
            <a:r>
              <a:rPr lang="en-US" sz="1050" dirty="0"/>
              <a:t>Class A</a:t>
            </a:r>
          </a:p>
        </p:txBody>
      </p:sp>
      <p:sp>
        <p:nvSpPr>
          <p:cNvPr id="48" name="TextBox 47"/>
          <p:cNvSpPr txBox="1"/>
          <p:nvPr/>
        </p:nvSpPr>
        <p:spPr>
          <a:xfrm rot="18985436">
            <a:off x="4879935" y="5473618"/>
            <a:ext cx="507831" cy="1018397"/>
          </a:xfrm>
          <a:prstGeom prst="rect">
            <a:avLst/>
          </a:prstGeom>
          <a:noFill/>
        </p:spPr>
        <p:txBody>
          <a:bodyPr vert="vert" wrap="square" rtlCol="0">
            <a:spAutoFit/>
          </a:bodyPr>
          <a:lstStyle/>
          <a:p>
            <a:r>
              <a:rPr lang="en-US" sz="1050" dirty="0"/>
              <a:t>Class B &amp; Below</a:t>
            </a:r>
          </a:p>
        </p:txBody>
      </p:sp>
      <p:cxnSp>
        <p:nvCxnSpPr>
          <p:cNvPr id="49" name="Straight Arrow Connector 48"/>
          <p:cNvCxnSpPr>
            <a:stCxn id="33" idx="3"/>
            <a:endCxn id="21" idx="1"/>
          </p:cNvCxnSpPr>
          <p:nvPr/>
        </p:nvCxnSpPr>
        <p:spPr>
          <a:xfrm flipV="1">
            <a:off x="4805508" y="4391079"/>
            <a:ext cx="691925" cy="853328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Arrow Connector 49"/>
          <p:cNvCxnSpPr>
            <a:stCxn id="33" idx="3"/>
            <a:endCxn id="22" idx="1"/>
          </p:cNvCxnSpPr>
          <p:nvPr/>
        </p:nvCxnSpPr>
        <p:spPr>
          <a:xfrm>
            <a:off x="4805508" y="5244407"/>
            <a:ext cx="691925" cy="754614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Flowchart: Process 50"/>
          <p:cNvSpPr/>
          <p:nvPr/>
        </p:nvSpPr>
        <p:spPr>
          <a:xfrm>
            <a:off x="575249" y="1303160"/>
            <a:ext cx="1247145" cy="596107"/>
          </a:xfrm>
          <a:prstGeom prst="flowChartProcess">
            <a:avLst/>
          </a:prstGeom>
          <a:solidFill>
            <a:srgbClr val="0070C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/>
              <a:t>SIB complete with evidence/wreckage</a:t>
            </a:r>
          </a:p>
        </p:txBody>
      </p:sp>
      <p:sp>
        <p:nvSpPr>
          <p:cNvPr id="55" name="Rectangle 54"/>
          <p:cNvSpPr/>
          <p:nvPr/>
        </p:nvSpPr>
        <p:spPr>
          <a:xfrm>
            <a:off x="7391401" y="5775788"/>
            <a:ext cx="1589278" cy="560629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/>
              <a:t>*Host Wing is the wing that is Hosting the SIB (nearest AF installation)</a:t>
            </a:r>
            <a:endParaRPr lang="en-US" sz="900" dirty="0"/>
          </a:p>
        </p:txBody>
      </p:sp>
      <p:sp>
        <p:nvSpPr>
          <p:cNvPr id="52" name="Flowchart: Process 51"/>
          <p:cNvSpPr/>
          <p:nvPr/>
        </p:nvSpPr>
        <p:spPr>
          <a:xfrm>
            <a:off x="7486646" y="3823365"/>
            <a:ext cx="1388771" cy="711891"/>
          </a:xfrm>
          <a:prstGeom prst="flowChartProcess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/>
              <a:t>SIB completes </a:t>
            </a:r>
            <a:r>
              <a:rPr lang="en-US" sz="900" dirty="0">
                <a:solidFill>
                  <a:schemeClr val="bg1"/>
                </a:solidFill>
              </a:rPr>
              <a:t>Evidence Transfer Memo – </a:t>
            </a:r>
            <a:r>
              <a:rPr lang="en-US" sz="900" dirty="0" smtClean="0">
                <a:solidFill>
                  <a:schemeClr val="bg1"/>
                </a:solidFill>
              </a:rPr>
              <a:t>Host Wing*/</a:t>
            </a:r>
            <a:r>
              <a:rPr lang="en-US" sz="900" dirty="0">
                <a:solidFill>
                  <a:schemeClr val="bg1"/>
                </a:solidFill>
              </a:rPr>
              <a:t>SJA signs</a:t>
            </a:r>
          </a:p>
        </p:txBody>
      </p:sp>
      <p:sp>
        <p:nvSpPr>
          <p:cNvPr id="53" name="Flowchart: Process 52"/>
          <p:cNvSpPr/>
          <p:nvPr/>
        </p:nvSpPr>
        <p:spPr>
          <a:xfrm>
            <a:off x="5535067" y="3181363"/>
            <a:ext cx="1200150" cy="454658"/>
          </a:xfrm>
          <a:prstGeom prst="flowChartProcess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/>
              <a:t>Has the </a:t>
            </a:r>
            <a:r>
              <a:rPr lang="en-US" sz="900" dirty="0" smtClean="0"/>
              <a:t>Legal </a:t>
            </a:r>
            <a:r>
              <a:rPr lang="en-US" sz="900" dirty="0" err="1" smtClean="0"/>
              <a:t>Inv</a:t>
            </a:r>
            <a:r>
              <a:rPr lang="en-US" sz="900" dirty="0" smtClean="0"/>
              <a:t> </a:t>
            </a:r>
            <a:r>
              <a:rPr lang="en-US" sz="900" dirty="0"/>
              <a:t>Convened?</a:t>
            </a:r>
          </a:p>
        </p:txBody>
      </p:sp>
      <p:cxnSp>
        <p:nvCxnSpPr>
          <p:cNvPr id="56" name="Straight Arrow Connector 55"/>
          <p:cNvCxnSpPr>
            <a:endCxn id="53" idx="1"/>
          </p:cNvCxnSpPr>
          <p:nvPr/>
        </p:nvCxnSpPr>
        <p:spPr>
          <a:xfrm flipV="1">
            <a:off x="4830408" y="3408692"/>
            <a:ext cx="704659" cy="259896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Arrow Connector 57"/>
          <p:cNvCxnSpPr>
            <a:endCxn id="52" idx="1"/>
          </p:cNvCxnSpPr>
          <p:nvPr/>
        </p:nvCxnSpPr>
        <p:spPr>
          <a:xfrm>
            <a:off x="6736557" y="3408692"/>
            <a:ext cx="750089" cy="770619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TextBox 59"/>
          <p:cNvSpPr txBox="1"/>
          <p:nvPr/>
        </p:nvSpPr>
        <p:spPr>
          <a:xfrm rot="18626038">
            <a:off x="6818484" y="3672624"/>
            <a:ext cx="346249" cy="419198"/>
          </a:xfrm>
          <a:prstGeom prst="rect">
            <a:avLst/>
          </a:prstGeom>
          <a:noFill/>
        </p:spPr>
        <p:txBody>
          <a:bodyPr vert="vert" wrap="square" rtlCol="0">
            <a:spAutoFit/>
          </a:bodyPr>
          <a:lstStyle/>
          <a:p>
            <a:r>
              <a:rPr lang="en-US" sz="1050" dirty="0"/>
              <a:t>NO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4806408" y="3158970"/>
            <a:ext cx="617078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YES</a:t>
            </a:r>
          </a:p>
        </p:txBody>
      </p:sp>
    </p:spTree>
    <p:extLst>
      <p:ext uri="{BB962C8B-B14F-4D97-AF65-F5344CB8AC3E}">
        <p14:creationId xmlns:p14="http://schemas.microsoft.com/office/powerpoint/2010/main" val="2322122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USAF(Unclas)">
  <a:themeElements>
    <a:clrScheme name="USAF(Unclas)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USAF(Unclas)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USAF(Unclas)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SAF(Unclas)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USAF(Unclas)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SAF(Unclas)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SAF(Unclas)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SAF(Unclas)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SAF(Unclas)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DDDB3A0EAD49247BD8D105D2E22AC71" ma:contentTypeVersion="0" ma:contentTypeDescription="Create a new document." ma:contentTypeScope="" ma:versionID="1919a4e81b18c363f023914148f3796b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1b05d82d297216baf5b26c55225140df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LongProperties xmlns="http://schemas.microsoft.com/office/2006/metadata/longProperties"/>
</file>

<file path=customXml/item3.xml><?xml version="1.0" encoding="utf-8"?>
<p:properties xmlns:p="http://schemas.microsoft.com/office/2006/metadata/properties" xmlns:xsi="http://www.w3.org/2001/XMLSchema-instance">
  <documentManagement/>
</p:properties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A3BF3D90-FEA9-46C0-92D7-99F7E1C4D3A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4A0E0235-97D6-4B54-B468-95B3CEA9F175}">
  <ds:schemaRefs>
    <ds:schemaRef ds:uri="http://schemas.microsoft.com/office/2006/metadata/longProperties"/>
  </ds:schemaRefs>
</ds:datastoreItem>
</file>

<file path=customXml/itemProps3.xml><?xml version="1.0" encoding="utf-8"?>
<ds:datastoreItem xmlns:ds="http://schemas.openxmlformats.org/officeDocument/2006/customXml" ds:itemID="{A812CE21-DDE3-40B2-958C-28CC9B88C929}">
  <ds:schemaRefs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schemas.microsoft.com/office/2006/documentManagement/types"/>
    <ds:schemaRef ds:uri="http://www.w3.org/XML/1998/namespace"/>
  </ds:schemaRefs>
</ds:datastoreItem>
</file>

<file path=customXml/itemProps4.xml><?xml version="1.0" encoding="utf-8"?>
<ds:datastoreItem xmlns:ds="http://schemas.openxmlformats.org/officeDocument/2006/customXml" ds:itemID="{C8395CD9-1A46-4ADF-B93F-DF08DEFFB80A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Designs\USAF(Unclas).pot</Template>
  <TotalTime>10179</TotalTime>
  <Words>185</Words>
  <Application>Microsoft Office PowerPoint</Application>
  <PresentationFormat>On-screen Show (4:3)</PresentationFormat>
  <Paragraphs>36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Arial Black</vt:lpstr>
      <vt:lpstr>Century Schoolbook</vt:lpstr>
      <vt:lpstr>Times New Roman</vt:lpstr>
      <vt:lpstr>Wingdings</vt:lpstr>
      <vt:lpstr>USAF(Unclas)</vt:lpstr>
      <vt:lpstr>Non-Privileged Evidence Transfer and Wreckage Release from Legal Hold</vt:lpstr>
    </vt:vector>
  </TitlesOfParts>
  <Company>HQ USAF/______, Pentagon, DC 20330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Edelblute, Jason S Lt Col MIL USAF AF/SEI</dc:creator>
  <cp:lastModifiedBy>GREETAN, THOMAS M GS-13 USAF HAF AFSEC/SEFF</cp:lastModifiedBy>
  <cp:revision>585</cp:revision>
  <cp:lastPrinted>2019-12-05T22:04:17Z</cp:lastPrinted>
  <dcterms:created xsi:type="dcterms:W3CDTF">2000-04-26T18:38:01Z</dcterms:created>
  <dcterms:modified xsi:type="dcterms:W3CDTF">2022-05-25T15:19:32Z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">
    <vt:lpwstr>Document</vt:lpwstr>
  </property>
  <property fmtid="{D5CDD505-2E9C-101B-9397-08002B2CF9AE}" pid="3" name="ContentTypeId">
    <vt:lpwstr>0x010100EDDDB3A0EAD49247BD8D105D2E22AC71</vt:lpwstr>
  </property>
  <property fmtid="{D5CDD505-2E9C-101B-9397-08002B2CF9AE}" pid="4" name="TemplateUrl">
    <vt:lpwstr/>
  </property>
  <property fmtid="{D5CDD505-2E9C-101B-9397-08002B2CF9AE}" pid="5" name="Order">
    <vt:r8>64300</vt:r8>
  </property>
  <property fmtid="{D5CDD505-2E9C-101B-9397-08002B2CF9AE}" pid="6" name="xd_Signature">
    <vt:bool>false</vt:bool>
  </property>
  <property fmtid="{D5CDD505-2E9C-101B-9397-08002B2CF9AE}" pid="7" name="xd_ProgID">
    <vt:lpwstr/>
  </property>
</Properties>
</file>